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22"/>
    <p:restoredTop sz="94647"/>
  </p:normalViewPr>
  <p:slideViewPr>
    <p:cSldViewPr snapToGrid="0" snapToObjects="1">
      <p:cViewPr varScale="1">
        <p:scale>
          <a:sx n="108" d="100"/>
          <a:sy n="108" d="100"/>
        </p:scale>
        <p:origin x="208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61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25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375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F092DD-D8EF-F74C-8C91-58362B5CB1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812800"/>
            <a:ext cx="3600450" cy="1817688"/>
          </a:xfrm>
        </p:spPr>
        <p:txBody>
          <a:bodyPr>
            <a:normAutofit/>
          </a:bodyPr>
          <a:lstStyle>
            <a:lvl1pPr marL="0" indent="0">
              <a:buNone/>
              <a:defRPr sz="5400" b="1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3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614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34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3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7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243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6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90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22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957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CE9D-1CCF-6D4F-BE98-42FC517A8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880" y="360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theory guided data science</a:t>
            </a:r>
            <a:br>
              <a:rPr lang="en-US" b="1" dirty="0"/>
            </a:br>
            <a:r>
              <a:rPr lang="en-US" i="1" dirty="0"/>
              <a:t>(…and how to make a presentation using google image search 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27FF6-3287-0E47-8748-092D255C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880" y="3509963"/>
            <a:ext cx="2540000" cy="292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D25C8C-1B24-B942-9949-77F7C0E5B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861" y="3512083"/>
            <a:ext cx="4088966" cy="2918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E9B05D-7EAF-A544-9916-085311DEF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98" y="3509963"/>
            <a:ext cx="437603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3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8144CE-88A0-FC41-A36E-4C9C040914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038" y="2315842"/>
            <a:ext cx="3244191" cy="18176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1. theory guided model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ED37B1-85EF-B946-94BB-2B906B959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560" y="1230932"/>
            <a:ext cx="7478936" cy="544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67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8144CE-88A0-FC41-A36E-4C9C040914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038" y="2315842"/>
            <a:ext cx="3244191" cy="18176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1. theory guided model choice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69B74F3-DA22-B24E-B023-5890445ADF8B}"/>
              </a:ext>
            </a:extLst>
          </p:cNvPr>
          <p:cNvSpPr txBox="1">
            <a:spLocks/>
          </p:cNvSpPr>
          <p:nvPr/>
        </p:nvSpPr>
        <p:spPr>
          <a:xfrm>
            <a:off x="5399065" y="2915164"/>
            <a:ext cx="5466856" cy="1817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Tx/>
              <a:buChar char="-"/>
            </a:pPr>
            <a:r>
              <a:rPr lang="en-US" sz="3600" dirty="0"/>
              <a:t>choosing RNN over CNN </a:t>
            </a:r>
          </a:p>
          <a:p>
            <a:pPr marL="571500" indent="-571500">
              <a:buFontTx/>
              <a:buChar char="-"/>
            </a:pPr>
            <a:r>
              <a:rPr lang="en-US" sz="3600" dirty="0"/>
              <a:t>models for sub-processes</a:t>
            </a:r>
          </a:p>
        </p:txBody>
      </p:sp>
    </p:spTree>
    <p:extLst>
      <p:ext uri="{BB962C8B-B14F-4D97-AF65-F5344CB8AC3E}">
        <p14:creationId xmlns:p14="http://schemas.microsoft.com/office/powerpoint/2010/main" val="668424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8144CE-88A0-FC41-A36E-4C9C040914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038" y="2315842"/>
            <a:ext cx="3244191" cy="18176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2. theory guided learning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69B74F3-DA22-B24E-B023-5890445ADF8B}"/>
              </a:ext>
            </a:extLst>
          </p:cNvPr>
          <p:cNvSpPr txBox="1">
            <a:spLocks/>
          </p:cNvSpPr>
          <p:nvPr/>
        </p:nvSpPr>
        <p:spPr>
          <a:xfrm>
            <a:off x="5410940" y="1953263"/>
            <a:ext cx="5466856" cy="1817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Tx/>
              <a:buChar char="-"/>
            </a:pPr>
            <a:r>
              <a:rPr lang="en-US" sz="3600" dirty="0"/>
              <a:t>initialization – neural networks</a:t>
            </a:r>
            <a:endParaRPr lang="en-US" sz="100" dirty="0"/>
          </a:p>
          <a:p>
            <a:pPr marL="571500" indent="-571500">
              <a:buFontTx/>
              <a:buChar char="-"/>
            </a:pPr>
            <a:r>
              <a:rPr lang="en-US" sz="3600" dirty="0"/>
              <a:t>priors – probabilistic models</a:t>
            </a:r>
          </a:p>
          <a:p>
            <a:pPr marL="571500" indent="-571500">
              <a:buFontTx/>
              <a:buChar char="-"/>
            </a:pPr>
            <a:r>
              <a:rPr lang="en-US" sz="3600" dirty="0"/>
              <a:t>constraints</a:t>
            </a:r>
          </a:p>
          <a:p>
            <a:pPr marL="1257300" lvl="1" indent="-571500">
              <a:buFontTx/>
              <a:buChar char="-"/>
            </a:pPr>
            <a:r>
              <a:rPr lang="en-US" sz="3100" dirty="0"/>
              <a:t>could be challenging</a:t>
            </a:r>
          </a:p>
          <a:p>
            <a:pPr marL="571500" indent="-571500">
              <a:buFontTx/>
              <a:buChar char="-"/>
            </a:pPr>
            <a:r>
              <a:rPr lang="en-US" sz="3600" dirty="0"/>
              <a:t>regularization</a:t>
            </a:r>
          </a:p>
          <a:p>
            <a:pPr marL="571500" indent="-571500">
              <a:buFontTx/>
              <a:buChar char="-"/>
            </a:pP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EF960A-80F8-6F45-9BF6-45DA54D99BDB}"/>
              </a:ext>
            </a:extLst>
          </p:cNvPr>
          <p:cNvSpPr/>
          <p:nvPr/>
        </p:nvSpPr>
        <p:spPr>
          <a:xfrm>
            <a:off x="4081154" y="611029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Physics constrained nonlinear regression models for time series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E70C8-C805-894B-A23E-D9A08950C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433" y="4732852"/>
            <a:ext cx="89662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00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0B41BA-69E9-D54B-A7D5-C6081B0F47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2791" y="1091272"/>
            <a:ext cx="3600450" cy="18176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3. theory guided refinement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41DB4-751C-8445-8FDC-E82A39650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086" y="2908960"/>
            <a:ext cx="9042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55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0B2843-DB0D-5B40-87EE-D42EC3E02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4. hybrid models</a:t>
            </a:r>
          </a:p>
        </p:txBody>
      </p:sp>
    </p:spTree>
    <p:extLst>
      <p:ext uri="{BB962C8B-B14F-4D97-AF65-F5344CB8AC3E}">
        <p14:creationId xmlns:p14="http://schemas.microsoft.com/office/powerpoint/2010/main" val="124480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670821-8F43-8842-9CE9-B5EEFA254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5. </a:t>
            </a:r>
            <a:r>
              <a:rPr lang="en-US"/>
              <a:t>augmenting theory based on data</a:t>
            </a:r>
          </a:p>
        </p:txBody>
      </p:sp>
    </p:spTree>
    <p:extLst>
      <p:ext uri="{BB962C8B-B14F-4D97-AF65-F5344CB8AC3E}">
        <p14:creationId xmlns:p14="http://schemas.microsoft.com/office/powerpoint/2010/main" val="1215891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03408E-F020-D144-A0B9-741B2D9DE975}"/>
              </a:ext>
            </a:extLst>
          </p:cNvPr>
          <p:cNvSpPr txBox="1"/>
          <p:nvPr/>
        </p:nvSpPr>
        <p:spPr>
          <a:xfrm>
            <a:off x="6741458" y="968188"/>
            <a:ext cx="36217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current data science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A4EA3-8A92-1249-BC7F-EEF910CCBED8}"/>
              </a:ext>
            </a:extLst>
          </p:cNvPr>
          <p:cNvSpPr txBox="1"/>
          <p:nvPr/>
        </p:nvSpPr>
        <p:spPr>
          <a:xfrm>
            <a:off x="259975" y="2187388"/>
            <a:ext cx="39892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the big idea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99E532-93FD-4341-88BE-5D085A29C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365" y="3232949"/>
            <a:ext cx="2779058" cy="18085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524252-64F8-C444-8CD0-4185D07BE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68"/>
          <a:stretch/>
        </p:blipFill>
        <p:spPr>
          <a:xfrm>
            <a:off x="4156520" y="4581381"/>
            <a:ext cx="1153690" cy="920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FEC924-CAC2-BD4E-86E3-C530A76AD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863" y="3232949"/>
            <a:ext cx="2959636" cy="17515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436340-14B8-1743-8E3F-875F4E1AD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11"/>
          <a:stretch/>
        </p:blipFill>
        <p:spPr>
          <a:xfrm>
            <a:off x="8461982" y="4535165"/>
            <a:ext cx="1217424" cy="96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04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9385C6-FE25-1D4B-A6B0-8AB555003EDB}"/>
              </a:ext>
            </a:extLst>
          </p:cNvPr>
          <p:cNvSpPr txBox="1"/>
          <p:nvPr/>
        </p:nvSpPr>
        <p:spPr>
          <a:xfrm>
            <a:off x="259975" y="2187388"/>
            <a:ext cx="3989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this has not happened!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2FF368-47FF-7146-8359-79D6BE9B1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193" y="0"/>
            <a:ext cx="653180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DFF5F-7603-2546-A56F-24550EED9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15" y="4308194"/>
            <a:ext cx="5397500" cy="236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C5257F-D576-E546-8B19-5753BA2E5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1" y="0"/>
            <a:ext cx="1812738" cy="257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0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8B944E-931E-9C4E-8BBE-A8F314A8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53" y="0"/>
            <a:ext cx="606980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35BDDD-E0D3-3843-93D7-6537377BA054}"/>
              </a:ext>
            </a:extLst>
          </p:cNvPr>
          <p:cNvSpPr txBox="1"/>
          <p:nvPr/>
        </p:nvSpPr>
        <p:spPr>
          <a:xfrm>
            <a:off x="259974" y="2187388"/>
            <a:ext cx="58630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google flu trends – promising start – bad forecasts </a:t>
            </a:r>
          </a:p>
        </p:txBody>
      </p:sp>
    </p:spTree>
    <p:extLst>
      <p:ext uri="{BB962C8B-B14F-4D97-AF65-F5344CB8AC3E}">
        <p14:creationId xmlns:p14="http://schemas.microsoft.com/office/powerpoint/2010/main" val="2813805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0AF91B-F9B3-C249-A4F1-B01EAA8DF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457200"/>
            <a:ext cx="873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94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1991DA-7290-D34D-8CB0-FC70604AB4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physical relationships are complex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5F2E7CE-AE63-7E4C-A4EA-CF2E1FD3B511}"/>
              </a:ext>
            </a:extLst>
          </p:cNvPr>
          <p:cNvSpPr txBox="1">
            <a:spLocks/>
          </p:cNvSpPr>
          <p:nvPr/>
        </p:nvSpPr>
        <p:spPr>
          <a:xfrm>
            <a:off x="7084483" y="812800"/>
            <a:ext cx="3600450" cy="1817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limited data available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AE74110-E5ED-D645-9CAD-82F9967B9C58}"/>
              </a:ext>
            </a:extLst>
          </p:cNvPr>
          <p:cNvSpPr txBox="1">
            <a:spLocks/>
          </p:cNvSpPr>
          <p:nvPr/>
        </p:nvSpPr>
        <p:spPr>
          <a:xfrm>
            <a:off x="7084483" y="2410355"/>
            <a:ext cx="3600450" cy="1817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>
              <a:buFontTx/>
              <a:buChar char="-"/>
            </a:pPr>
            <a:r>
              <a:rPr lang="en-US" dirty="0"/>
              <a:t>models not representative</a:t>
            </a:r>
          </a:p>
          <a:p>
            <a:pPr marL="685800" indent="-685800">
              <a:buFontTx/>
              <a:buChar char="-"/>
            </a:pPr>
            <a:r>
              <a:rPr lang="en-US" dirty="0"/>
              <a:t>spurious validation</a:t>
            </a:r>
          </a:p>
        </p:txBody>
      </p:sp>
    </p:spTree>
    <p:extLst>
      <p:ext uri="{BB962C8B-B14F-4D97-AF65-F5344CB8AC3E}">
        <p14:creationId xmlns:p14="http://schemas.microsoft.com/office/powerpoint/2010/main" val="207378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9C497B-0EFE-D84D-99C6-EA20BEDDF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9486" y="2486152"/>
            <a:ext cx="3600450" cy="1817688"/>
          </a:xfrm>
        </p:spPr>
        <p:txBody>
          <a:bodyPr/>
          <a:lstStyle/>
          <a:p>
            <a:r>
              <a:rPr lang="en-US" dirty="0"/>
              <a:t>motivating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D42C3-F076-1B48-803E-7A70CF167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6" t="2693" r="1907" b="2267"/>
          <a:stretch/>
        </p:blipFill>
        <p:spPr>
          <a:xfrm>
            <a:off x="5141609" y="170464"/>
            <a:ext cx="6900378" cy="46313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2B766F-6349-DF46-A96F-B122A587615B}"/>
              </a:ext>
            </a:extLst>
          </p:cNvPr>
          <p:cNvSpPr/>
          <p:nvPr/>
        </p:nvSpPr>
        <p:spPr>
          <a:xfrm>
            <a:off x="8591798" y="4906880"/>
            <a:ext cx="1669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why is this hard?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E5237B-E58F-3747-AE7E-18F72210AFC1}"/>
              </a:ext>
            </a:extLst>
          </p:cNvPr>
          <p:cNvSpPr/>
          <p:nvPr/>
        </p:nvSpPr>
        <p:spPr>
          <a:xfrm>
            <a:off x="6119751" y="4906880"/>
            <a:ext cx="215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why is this important?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93F0F-3B94-DA4D-8DFA-32282B04F074}"/>
              </a:ext>
            </a:extLst>
          </p:cNvPr>
          <p:cNvSpPr txBox="1"/>
          <p:nvPr/>
        </p:nvSpPr>
        <p:spPr>
          <a:xfrm>
            <a:off x="685279" y="5394965"/>
            <a:ext cx="3993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scientists know how to model surface flow</a:t>
            </a:r>
          </a:p>
          <a:p>
            <a:r>
              <a:rPr lang="en-US" dirty="0"/>
              <a:t> - sound theory</a:t>
            </a:r>
          </a:p>
          <a:p>
            <a:r>
              <a:rPr lang="en-US" dirty="0"/>
              <a:t>not so much for subsurface flow</a:t>
            </a:r>
          </a:p>
          <a:p>
            <a:r>
              <a:rPr lang="en-US" dirty="0"/>
              <a:t>- weak physics equations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DF6FD-6F9D-7E4F-A1AB-3C6F39C6A20C}"/>
              </a:ext>
            </a:extLst>
          </p:cNvPr>
          <p:cNvSpPr txBox="1"/>
          <p:nvPr/>
        </p:nvSpPr>
        <p:spPr>
          <a:xfrm>
            <a:off x="7642241" y="5394965"/>
            <a:ext cx="3508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 to get data</a:t>
            </a:r>
          </a:p>
          <a:p>
            <a:r>
              <a:rPr lang="en-US" dirty="0"/>
              <a:t>- challenging to build accurate data-driven models</a:t>
            </a:r>
          </a:p>
        </p:txBody>
      </p:sp>
    </p:spTree>
    <p:extLst>
      <p:ext uri="{BB962C8B-B14F-4D97-AF65-F5344CB8AC3E}">
        <p14:creationId xmlns:p14="http://schemas.microsoft.com/office/powerpoint/2010/main" val="3519116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46F3CF-CFEB-A142-B4B8-0435629DCF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coming back to the </a:t>
            </a:r>
            <a:r>
              <a:rPr lang="en-US" i="1" dirty="0"/>
              <a:t>big idea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0D20D02-630F-684D-BB00-B45FC8DE1B86}"/>
              </a:ext>
            </a:extLst>
          </p:cNvPr>
          <p:cNvSpPr txBox="1">
            <a:spLocks/>
          </p:cNvSpPr>
          <p:nvPr/>
        </p:nvSpPr>
        <p:spPr>
          <a:xfrm>
            <a:off x="6075960" y="585189"/>
            <a:ext cx="3600450" cy="1817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data driven models with limited data</a:t>
            </a:r>
          </a:p>
          <a:p>
            <a:r>
              <a:rPr lang="en-US" b="0" dirty="0"/>
              <a:t>- use scientific knowledge to influence the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6A829-9456-3641-8E7D-54EE0935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033" y="2266373"/>
            <a:ext cx="5575300" cy="215900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47927E8-A63C-8A42-B9CB-11646C0EA38F}"/>
              </a:ext>
            </a:extLst>
          </p:cNvPr>
          <p:cNvSpPr txBox="1">
            <a:spLocks/>
          </p:cNvSpPr>
          <p:nvPr/>
        </p:nvSpPr>
        <p:spPr>
          <a:xfrm>
            <a:off x="6421458" y="4882078"/>
            <a:ext cx="3600450" cy="1817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ensure</a:t>
            </a:r>
          </a:p>
          <a:p>
            <a:r>
              <a:rPr lang="en-US" b="0" dirty="0"/>
              <a:t>1. accuracy (on training data)</a:t>
            </a:r>
          </a:p>
          <a:p>
            <a:r>
              <a:rPr lang="en-US" b="0" dirty="0"/>
              <a:t>2. simplicity, and </a:t>
            </a:r>
          </a:p>
          <a:p>
            <a:r>
              <a:rPr lang="en-US" b="0" dirty="0"/>
              <a:t>3. </a:t>
            </a:r>
            <a:r>
              <a:rPr lang="en-US" b="0" i="1" dirty="0"/>
              <a:t>consistency (according to scientific knowledge)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20327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A10FFB-ED87-ED46-902E-A396164E84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054" y="1030020"/>
            <a:ext cx="5834990" cy="576613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en-US" sz="400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1. choice of model families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8E5B3B1-A81E-174F-9FE2-5E84642D0E97}"/>
              </a:ext>
            </a:extLst>
          </p:cNvPr>
          <p:cNvSpPr txBox="1">
            <a:spLocks/>
          </p:cNvSpPr>
          <p:nvPr/>
        </p:nvSpPr>
        <p:spPr>
          <a:xfrm>
            <a:off x="6657850" y="1057235"/>
            <a:ext cx="5025490" cy="52218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2. learning constraints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41A4D09-7AAB-FA46-98B4-8AF3F6109015}"/>
              </a:ext>
            </a:extLst>
          </p:cNvPr>
          <p:cNvSpPr txBox="1">
            <a:spLocks/>
          </p:cNvSpPr>
          <p:nvPr/>
        </p:nvSpPr>
        <p:spPr>
          <a:xfrm>
            <a:off x="233301" y="3237673"/>
            <a:ext cx="4825588" cy="623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3. output refinement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1604009-BC26-8543-BBAA-F1C1E1ECE8B6}"/>
              </a:ext>
            </a:extLst>
          </p:cNvPr>
          <p:cNvSpPr txBox="1">
            <a:spLocks/>
          </p:cNvSpPr>
          <p:nvPr/>
        </p:nvSpPr>
        <p:spPr>
          <a:xfrm>
            <a:off x="233301" y="5084618"/>
            <a:ext cx="3994315" cy="6036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4. hybrid models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3ECE5E7-2206-6E44-B10D-6E6C3A5AF144}"/>
              </a:ext>
            </a:extLst>
          </p:cNvPr>
          <p:cNvSpPr txBox="1">
            <a:spLocks/>
          </p:cNvSpPr>
          <p:nvPr/>
        </p:nvSpPr>
        <p:spPr>
          <a:xfrm>
            <a:off x="6740979" y="5083956"/>
            <a:ext cx="5110596" cy="99224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5. augment theory with data</a:t>
            </a:r>
          </a:p>
        </p:txBody>
      </p:sp>
    </p:spTree>
    <p:extLst>
      <p:ext uri="{BB962C8B-B14F-4D97-AF65-F5344CB8AC3E}">
        <p14:creationId xmlns:p14="http://schemas.microsoft.com/office/powerpoint/2010/main" val="299736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771</TotalTime>
  <Words>209</Words>
  <Application>Microsoft Macintosh PowerPoint</Application>
  <PresentationFormat>Widescreen</PresentationFormat>
  <Paragraphs>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Garamond</vt:lpstr>
      <vt:lpstr>Office Theme</vt:lpstr>
      <vt:lpstr>theory guided data science (…and how to make a presentation using google image search …)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guided data science</dc:title>
  <dc:creator>varun</dc:creator>
  <cp:lastModifiedBy>varun</cp:lastModifiedBy>
  <cp:revision>18</cp:revision>
  <dcterms:created xsi:type="dcterms:W3CDTF">2019-09-04T02:24:53Z</dcterms:created>
  <dcterms:modified xsi:type="dcterms:W3CDTF">2019-09-04T15:16:43Z</dcterms:modified>
</cp:coreProperties>
</file>